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DM Sans" panose="020B0604020202020204" charset="0"/>
      <p:regular r:id="rId20"/>
    </p:embeddedFont>
    <p:embeddedFont>
      <p:font typeface="DM Sans Bold" panose="020B0604020202020204" charset="0"/>
      <p:regular r:id="rId21"/>
    </p:embeddedFont>
    <p:embeddedFont>
      <p:font typeface="Now Bold" panose="020B0604020202020204" charset="0"/>
      <p:regular r:id="rId22"/>
    </p:embeddedFont>
    <p:embeddedFont>
      <p:font typeface="Open Sans" panose="020B0606030504020204" pitchFamily="34" charset="0"/>
      <p:regular r:id="rId23"/>
    </p:embeddedFont>
    <p:embeddedFont>
      <p:font typeface="Open Sauce Heavy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626408"/>
            <a:ext cx="735916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Algoritmo de Aprendizagem de Máquina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139927"/>
            <a:ext cx="7359169" cy="206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0"/>
              </a:lnSpc>
            </a:pPr>
            <a:r>
              <a:rPr lang="en-US" sz="7204" dirty="0">
                <a:solidFill>
                  <a:srgbClr val="FFFFFF"/>
                </a:solidFill>
                <a:latin typeface="Open Sauce Heavy"/>
              </a:rPr>
              <a:t>Support Vector Machine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09744" y="-2683390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84943" y="6994461"/>
            <a:ext cx="5574357" cy="2473621"/>
          </a:xfrm>
          <a:custGeom>
            <a:avLst/>
            <a:gdLst/>
            <a:ahLst/>
            <a:cxnLst/>
            <a:rect l="l" t="t" r="r" b="b"/>
            <a:pathLst>
              <a:path w="5574357" h="2473621">
                <a:moveTo>
                  <a:pt x="0" y="0"/>
                </a:moveTo>
                <a:lnTo>
                  <a:pt x="5574357" y="0"/>
                </a:lnTo>
                <a:lnTo>
                  <a:pt x="5574357" y="2473621"/>
                </a:lnTo>
                <a:lnTo>
                  <a:pt x="0" y="2473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90412"/>
            <a:ext cx="1173352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SUPPORT VECTOR MACHINE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673751"/>
            <a:ext cx="14880220" cy="273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95"/>
              </a:lnSpc>
            </a:pPr>
            <a:r>
              <a:rPr lang="en-US" sz="3139">
                <a:solidFill>
                  <a:srgbClr val="FFFFFF"/>
                </a:solidFill>
                <a:latin typeface="Open Sans"/>
              </a:rPr>
              <a:t>Considere o exemplo: Uma população composta por 50% machos e 50% fêmeas.</a:t>
            </a:r>
          </a:p>
          <a:p>
            <a:pPr algn="just">
              <a:lnSpc>
                <a:spcPts val="4395"/>
              </a:lnSpc>
            </a:pPr>
            <a:endParaRPr lang="en-US" sz="3139">
              <a:solidFill>
                <a:srgbClr val="FFFFFF"/>
              </a:solidFill>
              <a:latin typeface="Open Sans"/>
            </a:endParaRPr>
          </a:p>
          <a:p>
            <a:pPr algn="just">
              <a:lnSpc>
                <a:spcPts val="4395"/>
              </a:lnSpc>
            </a:pPr>
            <a:r>
              <a:rPr lang="en-US" sz="3139">
                <a:solidFill>
                  <a:srgbClr val="FFFFFF"/>
                </a:solidFill>
                <a:latin typeface="Open Sans"/>
              </a:rPr>
              <a:t>O algoritmo quer classificar se o indivíduo é macho ou fêmea. No dataset teríamos dois atributos: Comprimento do indivíduo e Comprimento da garra.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09744" y="-2683390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958000" y="4186567"/>
            <a:ext cx="8371999" cy="5071733"/>
          </a:xfrm>
          <a:custGeom>
            <a:avLst/>
            <a:gdLst/>
            <a:ahLst/>
            <a:cxnLst/>
            <a:rect l="l" t="t" r="r" b="b"/>
            <a:pathLst>
              <a:path w="8371999" h="5071733">
                <a:moveTo>
                  <a:pt x="0" y="0"/>
                </a:moveTo>
                <a:lnTo>
                  <a:pt x="8372000" y="0"/>
                </a:lnTo>
                <a:lnTo>
                  <a:pt x="8372000" y="5071733"/>
                </a:lnTo>
                <a:lnTo>
                  <a:pt x="0" y="5071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90412"/>
            <a:ext cx="1173352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SUPPORT VECTOR MACHINE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27167"/>
            <a:ext cx="14880220" cy="218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95"/>
              </a:lnSpc>
            </a:pPr>
            <a:r>
              <a:rPr lang="en-US" sz="3139">
                <a:solidFill>
                  <a:srgbClr val="FFFFFF"/>
                </a:solidFill>
                <a:latin typeface="Open Sans"/>
              </a:rPr>
              <a:t>Os pontos azuis, são as fêmeas, os quadrados verdes são machos. Pelo gráfico, observa-se um padrão de machos com maior comprimento e fêmeas com garras maiores.</a:t>
            </a:r>
          </a:p>
          <a:p>
            <a:pPr algn="just">
              <a:lnSpc>
                <a:spcPts val="4395"/>
              </a:lnSpc>
            </a:pPr>
            <a:endParaRPr lang="en-US" sz="3139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09744" y="-2683390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978862" y="4061927"/>
            <a:ext cx="8330276" cy="5046457"/>
          </a:xfrm>
          <a:custGeom>
            <a:avLst/>
            <a:gdLst/>
            <a:ahLst/>
            <a:cxnLst/>
            <a:rect l="l" t="t" r="r" b="b"/>
            <a:pathLst>
              <a:path w="8330276" h="5046457">
                <a:moveTo>
                  <a:pt x="0" y="0"/>
                </a:moveTo>
                <a:lnTo>
                  <a:pt x="8330276" y="0"/>
                </a:lnTo>
                <a:lnTo>
                  <a:pt x="8330276" y="5046458"/>
                </a:lnTo>
                <a:lnTo>
                  <a:pt x="0" y="504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90412"/>
            <a:ext cx="1173352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SUPPORT VECTOR MACHINE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27167"/>
            <a:ext cx="14880220" cy="163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95"/>
              </a:lnSpc>
            </a:pPr>
            <a:r>
              <a:rPr lang="en-US" sz="3139">
                <a:solidFill>
                  <a:srgbClr val="FFFFFF"/>
                </a:solidFill>
                <a:latin typeface="Open Sans"/>
              </a:rPr>
              <a:t>Caso chegue um problema de um indivíduo com 180cm de comprimento e 4cm de garra, o melhor palpite é classificar o indivíduo como macho.  </a:t>
            </a:r>
          </a:p>
          <a:p>
            <a:pPr algn="just">
              <a:lnSpc>
                <a:spcPts val="4395"/>
              </a:lnSpc>
            </a:pPr>
            <a:endParaRPr lang="en-US" sz="3139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09744" y="-2683390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40630" y="3701035"/>
            <a:ext cx="8806740" cy="5557265"/>
          </a:xfrm>
          <a:custGeom>
            <a:avLst/>
            <a:gdLst/>
            <a:ahLst/>
            <a:cxnLst/>
            <a:rect l="l" t="t" r="r" b="b"/>
            <a:pathLst>
              <a:path w="8806740" h="5557265">
                <a:moveTo>
                  <a:pt x="0" y="0"/>
                </a:moveTo>
                <a:lnTo>
                  <a:pt x="8806740" y="0"/>
                </a:lnTo>
                <a:lnTo>
                  <a:pt x="8806740" y="5557265"/>
                </a:lnTo>
                <a:lnTo>
                  <a:pt x="0" y="55572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90412"/>
            <a:ext cx="1173352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SUPPORT VECTOR MACHINE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27167"/>
            <a:ext cx="14880220" cy="108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95"/>
              </a:lnSpc>
            </a:pPr>
            <a:r>
              <a:rPr lang="en-US" sz="3139">
                <a:solidFill>
                  <a:srgbClr val="FFFFFF"/>
                </a:solidFill>
                <a:latin typeface="Open Sans"/>
              </a:rPr>
              <a:t>Qual é o melhor hiperplano de separação?</a:t>
            </a:r>
          </a:p>
          <a:p>
            <a:pPr algn="just">
              <a:lnSpc>
                <a:spcPts val="4395"/>
              </a:lnSpc>
            </a:pPr>
            <a:endParaRPr lang="en-US" sz="3139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91914" y="3254072"/>
            <a:ext cx="13871205" cy="324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7438" lvl="1" indent="-363719" algn="just">
              <a:lnSpc>
                <a:spcPts val="4245"/>
              </a:lnSpc>
              <a:buFont typeface="Arial"/>
              <a:buChar char="•"/>
            </a:pPr>
            <a:r>
              <a:rPr lang="en-US" sz="3369">
                <a:solidFill>
                  <a:srgbClr val="FFFFFF"/>
                </a:solidFill>
                <a:latin typeface="DM Sans"/>
              </a:rPr>
              <a:t>Royal Holloway University of London. </a:t>
            </a:r>
            <a:r>
              <a:rPr lang="en-US" sz="3369">
                <a:solidFill>
                  <a:srgbClr val="FFFFFF"/>
                </a:solidFill>
                <a:latin typeface="DM Sans Bold"/>
              </a:rPr>
              <a:t>Support Vector Machine.</a:t>
            </a:r>
            <a:r>
              <a:rPr lang="en-US" sz="3369">
                <a:solidFill>
                  <a:srgbClr val="FFFFFF"/>
                </a:solidFill>
                <a:latin typeface="DM Sans"/>
              </a:rPr>
              <a:t> Disponível em: https://cml.rhul.ac.uk/svm.html</a:t>
            </a:r>
          </a:p>
          <a:p>
            <a:pPr algn="just">
              <a:lnSpc>
                <a:spcPts val="4245"/>
              </a:lnSpc>
            </a:pPr>
            <a:endParaRPr lang="en-US" sz="3369">
              <a:solidFill>
                <a:srgbClr val="FFFFFF"/>
              </a:solidFill>
              <a:latin typeface="DM Sans"/>
            </a:endParaRPr>
          </a:p>
          <a:p>
            <a:pPr marL="727438" lvl="1" indent="-363719" algn="just">
              <a:lnSpc>
                <a:spcPts val="4245"/>
              </a:lnSpc>
              <a:buFont typeface="Arial"/>
              <a:buChar char="•"/>
            </a:pPr>
            <a:r>
              <a:rPr lang="en-US" sz="3369">
                <a:solidFill>
                  <a:srgbClr val="FFFFFF"/>
                </a:solidFill>
                <a:latin typeface="DM Sans"/>
              </a:rPr>
              <a:t>Diego Addan. </a:t>
            </a:r>
            <a:r>
              <a:rPr lang="en-US" sz="3369">
                <a:solidFill>
                  <a:srgbClr val="FFFFFF"/>
                </a:solidFill>
                <a:latin typeface="DM Sans Bold"/>
              </a:rPr>
              <a:t>Support Vector Machine. </a:t>
            </a:r>
            <a:r>
              <a:rPr lang="en-US" sz="3369">
                <a:solidFill>
                  <a:srgbClr val="FFFFFF"/>
                </a:solidFill>
                <a:latin typeface="DM Sans"/>
              </a:rPr>
              <a:t>UFPR. Disponível em: https://www.inf.ufpr.br/dagoncalves/IA07.pdf</a:t>
            </a:r>
          </a:p>
          <a:p>
            <a:pPr algn="just">
              <a:lnSpc>
                <a:spcPts val="4371"/>
              </a:lnSpc>
            </a:pPr>
            <a:endParaRPr lang="en-US" sz="3369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194621" y="2337946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Contras</a:t>
            </a:r>
          </a:p>
        </p:txBody>
      </p:sp>
      <p:sp>
        <p:nvSpPr>
          <p:cNvPr id="4" name="Freeform 4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09744" y="-2683390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315592" y="1019175"/>
            <a:ext cx="565681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REFERÊNCIAS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90412"/>
            <a:ext cx="1173352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SUPPORT VECTOR MACHINE</a:t>
            </a:r>
          </a:p>
        </p:txBody>
      </p:sp>
      <p:sp>
        <p:nvSpPr>
          <p:cNvPr id="4" name="Freeform 4"/>
          <p:cNvSpPr/>
          <p:nvPr/>
        </p:nvSpPr>
        <p:spPr>
          <a:xfrm>
            <a:off x="15309744" y="-2683390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827670"/>
            <a:ext cx="14880220" cy="273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95"/>
              </a:lnSpc>
            </a:pPr>
            <a:r>
              <a:rPr lang="en-US" sz="3139">
                <a:solidFill>
                  <a:srgbClr val="FFFFFF"/>
                </a:solidFill>
                <a:latin typeface="Open Sans"/>
              </a:rPr>
              <a:t>Trata-se de um algoritmo de aprendizagem supervisionado utilizado geralmente para classificação ou regressão.</a:t>
            </a:r>
          </a:p>
          <a:p>
            <a:pPr algn="just">
              <a:lnSpc>
                <a:spcPts val="4395"/>
              </a:lnSpc>
            </a:pPr>
            <a:endParaRPr lang="en-US" sz="3139">
              <a:solidFill>
                <a:srgbClr val="FFFFFF"/>
              </a:solidFill>
              <a:latin typeface="Open Sans"/>
            </a:endParaRPr>
          </a:p>
          <a:p>
            <a:pPr algn="just">
              <a:lnSpc>
                <a:spcPts val="4395"/>
              </a:lnSpc>
            </a:pPr>
            <a:r>
              <a:rPr lang="en-US" sz="3139">
                <a:solidFill>
                  <a:srgbClr val="FFFFFF"/>
                </a:solidFill>
                <a:latin typeface="Open Sans"/>
              </a:rPr>
              <a:t>É amplamente utilizado em diversos campos como: reconhecimento de padrões, bioinformática e finanças.</a:t>
            </a:r>
          </a:p>
        </p:txBody>
      </p:sp>
      <p:sp>
        <p:nvSpPr>
          <p:cNvPr id="7" name="Freeform 7"/>
          <p:cNvSpPr/>
          <p:nvPr/>
        </p:nvSpPr>
        <p:spPr>
          <a:xfrm>
            <a:off x="14442311" y="6799644"/>
            <a:ext cx="2933218" cy="2933218"/>
          </a:xfrm>
          <a:custGeom>
            <a:avLst/>
            <a:gdLst/>
            <a:ahLst/>
            <a:cxnLst/>
            <a:rect l="l" t="t" r="r" b="b"/>
            <a:pathLst>
              <a:path w="2933218" h="2933218">
                <a:moveTo>
                  <a:pt x="0" y="0"/>
                </a:moveTo>
                <a:lnTo>
                  <a:pt x="2933218" y="0"/>
                </a:lnTo>
                <a:lnTo>
                  <a:pt x="2933218" y="2933218"/>
                </a:lnTo>
                <a:lnTo>
                  <a:pt x="0" y="29332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09744" y="-2683390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551155"/>
            <a:ext cx="14880220" cy="384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95"/>
              </a:lnSpc>
            </a:pPr>
            <a:r>
              <a:rPr lang="en-US" sz="3139">
                <a:solidFill>
                  <a:srgbClr val="FFFFFF"/>
                </a:solidFill>
                <a:latin typeface="Open Sans"/>
              </a:rPr>
              <a:t>Basicamente, este método utiliza coordenadas de observação individual. Cada item de dado é um ponto em um espaço multidimensional.</a:t>
            </a:r>
          </a:p>
          <a:p>
            <a:pPr algn="just">
              <a:lnSpc>
                <a:spcPts val="4395"/>
              </a:lnSpc>
            </a:pPr>
            <a:endParaRPr lang="en-US" sz="3139">
              <a:solidFill>
                <a:srgbClr val="FFFFFF"/>
              </a:solidFill>
              <a:latin typeface="Open Sans"/>
            </a:endParaRPr>
          </a:p>
          <a:p>
            <a:pPr algn="just">
              <a:lnSpc>
                <a:spcPts val="4395"/>
              </a:lnSpc>
            </a:pPr>
            <a:r>
              <a:rPr lang="en-US" sz="3139">
                <a:solidFill>
                  <a:srgbClr val="FFFFFF"/>
                </a:solidFill>
                <a:latin typeface="Open Sans"/>
              </a:rPr>
              <a:t>O número de dimensões do espaço será o número de recursos que seu projeto tem.</a:t>
            </a:r>
          </a:p>
          <a:p>
            <a:pPr algn="just">
              <a:lnSpc>
                <a:spcPts val="4395"/>
              </a:lnSpc>
            </a:pPr>
            <a:endParaRPr lang="en-US" sz="3139">
              <a:solidFill>
                <a:srgbClr val="FFFFFF"/>
              </a:solidFill>
              <a:latin typeface="Open Sans"/>
            </a:endParaRPr>
          </a:p>
          <a:p>
            <a:pPr algn="just">
              <a:lnSpc>
                <a:spcPts val="4395"/>
              </a:lnSpc>
            </a:pPr>
            <a:r>
              <a:rPr lang="en-US" sz="3139">
                <a:solidFill>
                  <a:srgbClr val="FFFFFF"/>
                </a:solidFill>
                <a:latin typeface="Open Sans"/>
              </a:rPr>
              <a:t>A classificação encontra um hiperplano que irá diferenciar classes.</a:t>
            </a:r>
          </a:p>
        </p:txBody>
      </p:sp>
      <p:sp>
        <p:nvSpPr>
          <p:cNvPr id="6" name="Freeform 6"/>
          <p:cNvSpPr/>
          <p:nvPr/>
        </p:nvSpPr>
        <p:spPr>
          <a:xfrm>
            <a:off x="14108695" y="5575841"/>
            <a:ext cx="3600450" cy="4114800"/>
          </a:xfrm>
          <a:custGeom>
            <a:avLst/>
            <a:gdLst/>
            <a:ahLst/>
            <a:cxnLst/>
            <a:rect l="l" t="t" r="r" b="b"/>
            <a:pathLst>
              <a:path w="3600450" h="4114800">
                <a:moveTo>
                  <a:pt x="0" y="0"/>
                </a:moveTo>
                <a:lnTo>
                  <a:pt x="3600450" y="0"/>
                </a:lnTo>
                <a:lnTo>
                  <a:pt x="3600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790412"/>
            <a:ext cx="1173352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SUPPORT VECTOR MACHINE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09744" y="-2683390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81108" y="2648896"/>
            <a:ext cx="8725785" cy="5857308"/>
          </a:xfrm>
          <a:custGeom>
            <a:avLst/>
            <a:gdLst/>
            <a:ahLst/>
            <a:cxnLst/>
            <a:rect l="l" t="t" r="r" b="b"/>
            <a:pathLst>
              <a:path w="8725785" h="5857308">
                <a:moveTo>
                  <a:pt x="0" y="0"/>
                </a:moveTo>
                <a:lnTo>
                  <a:pt x="8725784" y="0"/>
                </a:lnTo>
                <a:lnTo>
                  <a:pt x="8725784" y="5857309"/>
                </a:lnTo>
                <a:lnTo>
                  <a:pt x="0" y="5857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790412"/>
            <a:ext cx="1173352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SUPPORT VECTOR MACHINE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09744" y="-2683390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304254" y="3801437"/>
            <a:ext cx="4505925" cy="4426873"/>
          </a:xfrm>
          <a:custGeom>
            <a:avLst/>
            <a:gdLst/>
            <a:ahLst/>
            <a:cxnLst/>
            <a:rect l="l" t="t" r="r" b="b"/>
            <a:pathLst>
              <a:path w="4505925" h="4426873">
                <a:moveTo>
                  <a:pt x="0" y="0"/>
                </a:moveTo>
                <a:lnTo>
                  <a:pt x="4505925" y="0"/>
                </a:lnTo>
                <a:lnTo>
                  <a:pt x="4505925" y="4426874"/>
                </a:lnTo>
                <a:lnTo>
                  <a:pt x="0" y="4426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64958" y="3801437"/>
            <a:ext cx="3572959" cy="4426873"/>
          </a:xfrm>
          <a:custGeom>
            <a:avLst/>
            <a:gdLst/>
            <a:ahLst/>
            <a:cxnLst/>
            <a:rect l="l" t="t" r="r" b="b"/>
            <a:pathLst>
              <a:path w="3572959" h="4426873">
                <a:moveTo>
                  <a:pt x="0" y="0"/>
                </a:moveTo>
                <a:lnTo>
                  <a:pt x="3572959" y="0"/>
                </a:lnTo>
                <a:lnTo>
                  <a:pt x="3572959" y="4426874"/>
                </a:lnTo>
                <a:lnTo>
                  <a:pt x="0" y="44268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798779" y="6860146"/>
            <a:ext cx="2736330" cy="2736330"/>
          </a:xfrm>
          <a:custGeom>
            <a:avLst/>
            <a:gdLst/>
            <a:ahLst/>
            <a:cxnLst/>
            <a:rect l="l" t="t" r="r" b="b"/>
            <a:pathLst>
              <a:path w="2736330" h="2736330">
                <a:moveTo>
                  <a:pt x="0" y="0"/>
                </a:moveTo>
                <a:lnTo>
                  <a:pt x="2736330" y="0"/>
                </a:lnTo>
                <a:lnTo>
                  <a:pt x="2736330" y="2736329"/>
                </a:lnTo>
                <a:lnTo>
                  <a:pt x="0" y="2736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790412"/>
            <a:ext cx="1173352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SUPPORT VECTOR MACHINE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32269" y="8743950"/>
            <a:ext cx="284989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Vladimir Vapnik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51819" y="8743950"/>
            <a:ext cx="374211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Alexei Chervonenkis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356308"/>
            <a:ext cx="14880220" cy="52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95"/>
              </a:lnSpc>
            </a:pPr>
            <a:r>
              <a:rPr lang="en-US" sz="3139">
                <a:solidFill>
                  <a:srgbClr val="FFFFFF"/>
                </a:solidFill>
                <a:latin typeface="Open Sans"/>
              </a:rPr>
              <a:t>O método  foi desenvolvido em 1962 e proposto em 1963 pelos autores: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09744" y="-2683390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10297" y="6578686"/>
            <a:ext cx="2849003" cy="3113664"/>
          </a:xfrm>
          <a:custGeom>
            <a:avLst/>
            <a:gdLst/>
            <a:ahLst/>
            <a:cxnLst/>
            <a:rect l="l" t="t" r="r" b="b"/>
            <a:pathLst>
              <a:path w="2849003" h="3113664">
                <a:moveTo>
                  <a:pt x="0" y="0"/>
                </a:moveTo>
                <a:lnTo>
                  <a:pt x="2849003" y="0"/>
                </a:lnTo>
                <a:lnTo>
                  <a:pt x="2849003" y="3113665"/>
                </a:lnTo>
                <a:lnTo>
                  <a:pt x="0" y="31136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790412"/>
            <a:ext cx="1173352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SUPPORT VECTOR MACHINE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56308"/>
            <a:ext cx="14880220" cy="439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95"/>
              </a:lnSpc>
            </a:pPr>
            <a:r>
              <a:rPr lang="en-US" sz="3139">
                <a:solidFill>
                  <a:srgbClr val="FFFFFF"/>
                </a:solidFill>
                <a:latin typeface="Open Sans"/>
              </a:rPr>
              <a:t>O SVM pode demandar alto poder computacional se seu conjunto de dados for muito grande.</a:t>
            </a:r>
          </a:p>
          <a:p>
            <a:pPr algn="just">
              <a:lnSpc>
                <a:spcPts val="4395"/>
              </a:lnSpc>
            </a:pPr>
            <a:endParaRPr lang="en-US" sz="3139">
              <a:solidFill>
                <a:srgbClr val="FFFFFF"/>
              </a:solidFill>
              <a:latin typeface="Open Sans"/>
            </a:endParaRPr>
          </a:p>
          <a:p>
            <a:pPr algn="just">
              <a:lnSpc>
                <a:spcPts val="4395"/>
              </a:lnSpc>
            </a:pPr>
            <a:r>
              <a:rPr lang="en-US" sz="3139">
                <a:solidFill>
                  <a:srgbClr val="FFFFFF"/>
                </a:solidFill>
                <a:latin typeface="Open Sans"/>
              </a:rPr>
              <a:t>O tempo de treinamento e o processamento de dados seriam grandes ao se depararem com um caso específico.</a:t>
            </a:r>
          </a:p>
          <a:p>
            <a:pPr algn="just">
              <a:lnSpc>
                <a:spcPts val="4395"/>
              </a:lnSpc>
            </a:pPr>
            <a:endParaRPr lang="en-US" sz="3139">
              <a:solidFill>
                <a:srgbClr val="FFFFFF"/>
              </a:solidFill>
              <a:latin typeface="Open Sans"/>
            </a:endParaRPr>
          </a:p>
          <a:p>
            <a:pPr algn="just">
              <a:lnSpc>
                <a:spcPts val="4395"/>
              </a:lnSpc>
            </a:pPr>
            <a:r>
              <a:rPr lang="en-US" sz="3139">
                <a:solidFill>
                  <a:srgbClr val="FFFFFF"/>
                </a:solidFill>
                <a:latin typeface="Open Sans"/>
              </a:rPr>
              <a:t>Para encontrar os vetores de suporte e deixar o hiperplano de decisão ótimo, cada instância do seu conjunto de dados será considerada.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09744" y="-2683390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673751"/>
            <a:ext cx="14880220" cy="273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95"/>
              </a:lnSpc>
            </a:pPr>
            <a:r>
              <a:rPr lang="en-US" sz="3139">
                <a:solidFill>
                  <a:srgbClr val="FFFFFF"/>
                </a:solidFill>
                <a:latin typeface="Open Sans"/>
              </a:rPr>
              <a:t>Em fatores de armazenamento, quando falando apenas do algoritmo em si, ele não demanda uma grande capacidade de memória.</a:t>
            </a:r>
          </a:p>
          <a:p>
            <a:pPr algn="just">
              <a:lnSpc>
                <a:spcPts val="4395"/>
              </a:lnSpc>
            </a:pPr>
            <a:endParaRPr lang="en-US" sz="3139">
              <a:solidFill>
                <a:srgbClr val="FFFFFF"/>
              </a:solidFill>
              <a:latin typeface="Open Sans"/>
            </a:endParaRPr>
          </a:p>
          <a:p>
            <a:pPr algn="just">
              <a:lnSpc>
                <a:spcPts val="4395"/>
              </a:lnSpc>
            </a:pPr>
            <a:r>
              <a:rPr lang="en-US" sz="3139">
                <a:solidFill>
                  <a:srgbClr val="FFFFFF"/>
                </a:solidFill>
                <a:latin typeface="Open Sans"/>
              </a:rPr>
              <a:t>Tudo dependerá do problema, ou seja, do tamanho do conjunto de dados que será processado.</a:t>
            </a:r>
          </a:p>
        </p:txBody>
      </p:sp>
      <p:sp>
        <p:nvSpPr>
          <p:cNvPr id="6" name="Freeform 6"/>
          <p:cNvSpPr/>
          <p:nvPr/>
        </p:nvSpPr>
        <p:spPr>
          <a:xfrm>
            <a:off x="13244249" y="6504691"/>
            <a:ext cx="4548651" cy="3252285"/>
          </a:xfrm>
          <a:custGeom>
            <a:avLst/>
            <a:gdLst/>
            <a:ahLst/>
            <a:cxnLst/>
            <a:rect l="l" t="t" r="r" b="b"/>
            <a:pathLst>
              <a:path w="4548651" h="3252285">
                <a:moveTo>
                  <a:pt x="0" y="0"/>
                </a:moveTo>
                <a:lnTo>
                  <a:pt x="4548651" y="0"/>
                </a:lnTo>
                <a:lnTo>
                  <a:pt x="4548651" y="3252285"/>
                </a:lnTo>
                <a:lnTo>
                  <a:pt x="0" y="3252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790412"/>
            <a:ext cx="1173352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SUPPORT VECTOR MACHINE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09744" y="-2683390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48826" y="6238353"/>
            <a:ext cx="2910474" cy="3019947"/>
          </a:xfrm>
          <a:custGeom>
            <a:avLst/>
            <a:gdLst/>
            <a:ahLst/>
            <a:cxnLst/>
            <a:rect l="l" t="t" r="r" b="b"/>
            <a:pathLst>
              <a:path w="2910474" h="3019947">
                <a:moveTo>
                  <a:pt x="0" y="0"/>
                </a:moveTo>
                <a:lnTo>
                  <a:pt x="2910474" y="0"/>
                </a:lnTo>
                <a:lnTo>
                  <a:pt x="2910474" y="3019947"/>
                </a:lnTo>
                <a:lnTo>
                  <a:pt x="0" y="30199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673751"/>
            <a:ext cx="14880220" cy="273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95"/>
              </a:lnSpc>
            </a:pPr>
            <a:r>
              <a:rPr lang="en-US" sz="3139">
                <a:solidFill>
                  <a:srgbClr val="FFFFFF"/>
                </a:solidFill>
                <a:latin typeface="Open Sans"/>
              </a:rPr>
              <a:t>Apesar de se tratar de um método que foi desenvolvido há muito tempo (1963), não era de meu conhecimento.</a:t>
            </a:r>
          </a:p>
          <a:p>
            <a:pPr algn="just">
              <a:lnSpc>
                <a:spcPts val="4395"/>
              </a:lnSpc>
            </a:pPr>
            <a:endParaRPr lang="en-US" sz="3139">
              <a:solidFill>
                <a:srgbClr val="FFFFFF"/>
              </a:solidFill>
              <a:latin typeface="Open Sans"/>
            </a:endParaRPr>
          </a:p>
          <a:p>
            <a:pPr algn="just">
              <a:lnSpc>
                <a:spcPts val="4395"/>
              </a:lnSpc>
            </a:pPr>
            <a:r>
              <a:rPr lang="en-US" sz="3139">
                <a:solidFill>
                  <a:srgbClr val="FFFFFF"/>
                </a:solidFill>
                <a:latin typeface="Open Sans"/>
              </a:rPr>
              <a:t>A popularidade deste método teve grande crescimento em 1990, quando muitas pesquisas e publicações relevantes foram feitas.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90412"/>
            <a:ext cx="1173352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SUPPORT VECTOR MACHINE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6117" y="3456109"/>
            <a:ext cx="4161751" cy="1184729"/>
            <a:chOff x="0" y="0"/>
            <a:chExt cx="2565722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B7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87730" y="3456109"/>
            <a:ext cx="4161751" cy="1184729"/>
            <a:chOff x="0" y="0"/>
            <a:chExt cx="2565722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313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580787" y="3762811"/>
            <a:ext cx="1126427" cy="4114800"/>
          </a:xfrm>
          <a:custGeom>
            <a:avLst/>
            <a:gdLst/>
            <a:ahLst/>
            <a:cxnLst/>
            <a:rect l="l" t="t" r="r" b="b"/>
            <a:pathLst>
              <a:path w="1126427" h="4114800">
                <a:moveTo>
                  <a:pt x="0" y="0"/>
                </a:moveTo>
                <a:lnTo>
                  <a:pt x="1126426" y="0"/>
                </a:lnTo>
                <a:lnTo>
                  <a:pt x="11264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04352" y="3705661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Prós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113340"/>
            <a:ext cx="5696585" cy="329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081" lvl="1" indent="-320540" algn="just">
              <a:lnSpc>
                <a:spcPts val="3741"/>
              </a:lnSpc>
              <a:buFont typeface="Arial"/>
              <a:buChar char="•"/>
            </a:pPr>
            <a:r>
              <a:rPr lang="en-US" sz="2969">
                <a:solidFill>
                  <a:srgbClr val="FFFFFF"/>
                </a:solidFill>
                <a:latin typeface="DM Sans"/>
              </a:rPr>
              <a:t>Funciona bem  com margem de separação clara.</a:t>
            </a:r>
          </a:p>
          <a:p>
            <a:pPr algn="just">
              <a:lnSpc>
                <a:spcPts val="3741"/>
              </a:lnSpc>
            </a:pPr>
            <a:endParaRPr lang="en-US" sz="2969">
              <a:solidFill>
                <a:srgbClr val="FFFFFF"/>
              </a:solidFill>
              <a:latin typeface="DM Sans"/>
            </a:endParaRPr>
          </a:p>
          <a:p>
            <a:pPr marL="641081" lvl="1" indent="-320540" algn="just">
              <a:lnSpc>
                <a:spcPts val="3741"/>
              </a:lnSpc>
              <a:buFont typeface="Arial"/>
              <a:buChar char="•"/>
            </a:pPr>
            <a:r>
              <a:rPr lang="en-US" sz="2969">
                <a:solidFill>
                  <a:srgbClr val="FFFFFF"/>
                </a:solidFill>
                <a:latin typeface="DM Sans"/>
              </a:rPr>
              <a:t>Eficaz em datasets onde o número de atributos é maior que o número de amostras.</a:t>
            </a:r>
          </a:p>
          <a:p>
            <a:pPr algn="just">
              <a:lnSpc>
                <a:spcPts val="3741"/>
              </a:lnSpc>
            </a:pPr>
            <a:endParaRPr lang="en-US" sz="2969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295964" y="3705661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Contras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20313" y="5113340"/>
            <a:ext cx="5696585" cy="329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081" lvl="1" indent="-320540" algn="just">
              <a:lnSpc>
                <a:spcPts val="3741"/>
              </a:lnSpc>
              <a:buFont typeface="Arial"/>
              <a:buChar char="•"/>
            </a:pPr>
            <a:r>
              <a:rPr lang="en-US" sz="2969">
                <a:solidFill>
                  <a:srgbClr val="FFFFFF"/>
                </a:solidFill>
                <a:latin typeface="DM Sans"/>
              </a:rPr>
              <a:t>Mal desempenho quando o dataset é muito grande.</a:t>
            </a:r>
          </a:p>
          <a:p>
            <a:pPr algn="just">
              <a:lnSpc>
                <a:spcPts val="3741"/>
              </a:lnSpc>
            </a:pPr>
            <a:endParaRPr lang="en-US" sz="2969">
              <a:solidFill>
                <a:srgbClr val="FFFFFF"/>
              </a:solidFill>
              <a:latin typeface="DM Sans"/>
            </a:endParaRPr>
          </a:p>
          <a:p>
            <a:pPr marL="641081" lvl="1" indent="-320540" algn="just">
              <a:lnSpc>
                <a:spcPts val="3741"/>
              </a:lnSpc>
              <a:buFont typeface="Arial"/>
              <a:buChar char="•"/>
            </a:pPr>
            <a:r>
              <a:rPr lang="en-US" sz="2969">
                <a:solidFill>
                  <a:srgbClr val="FFFFFF"/>
                </a:solidFill>
                <a:latin typeface="DM Sans"/>
              </a:rPr>
              <a:t>Pontos de dados próximos ao hiperplano podem atrapalhar a decisão.</a:t>
            </a:r>
          </a:p>
          <a:p>
            <a:pPr algn="just">
              <a:lnSpc>
                <a:spcPts val="3741"/>
              </a:lnSpc>
            </a:pPr>
            <a:endParaRPr lang="en-US" sz="2969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309744" y="-2683390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2" y="0"/>
                </a:lnTo>
                <a:lnTo>
                  <a:pt x="5956512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790412"/>
            <a:ext cx="1173352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SUPPORT VECTOR MACHINE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487</Words>
  <Application>Microsoft Office PowerPoint</Application>
  <PresentationFormat>Personalizar</PresentationFormat>
  <Paragraphs>55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DM Sans Bold</vt:lpstr>
      <vt:lpstr>Calibri</vt:lpstr>
      <vt:lpstr>DM Sans</vt:lpstr>
      <vt:lpstr>Open Sauce Heavy</vt:lpstr>
      <vt:lpstr>Now Bold</vt:lpstr>
      <vt:lpstr>Open Sans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Vector Machine</dc:title>
  <cp:lastModifiedBy>Igor Braga Santos</cp:lastModifiedBy>
  <cp:revision>1</cp:revision>
  <dcterms:created xsi:type="dcterms:W3CDTF">2006-08-16T00:00:00Z</dcterms:created>
  <dcterms:modified xsi:type="dcterms:W3CDTF">2023-10-23T00:57:13Z</dcterms:modified>
  <dc:identifier>DAFyAOuJYMg</dc:identifier>
</cp:coreProperties>
</file>